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70" r:id="rId5"/>
    <p:sldId id="271" r:id="rId6"/>
    <p:sldId id="272" r:id="rId7"/>
    <p:sldId id="273" r:id="rId8"/>
    <p:sldId id="258" r:id="rId9"/>
    <p:sldId id="278" r:id="rId10"/>
    <p:sldId id="277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  <a:srgbClr val="215968"/>
    <a:srgbClr val="339933"/>
    <a:srgbClr val="DDFBC1"/>
    <a:srgbClr val="AFEBAF"/>
    <a:srgbClr val="ACF1A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1191711"/>
      </p:ext>
    </p:extLst>
  </p:cSld>
  <p:clrMapOvr>
    <a:masterClrMapping/>
  </p:clrMapOvr>
  <p:transition spd="med" advClick="0" advTm="7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7541019"/>
      </p:ext>
    </p:extLst>
  </p:cSld>
  <p:clrMapOvr>
    <a:masterClrMapping/>
  </p:clrMapOvr>
  <p:transition spd="med" advClick="0" advTm="7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5615250"/>
      </p:ext>
    </p:extLst>
  </p:cSld>
  <p:clrMapOvr>
    <a:masterClrMapping/>
  </p:clrMapOvr>
  <p:transition spd="med" advClick="0" advTm="7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7464-097D-4E70-A134-80CF73BCA29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16011"/>
      </p:ext>
    </p:extLst>
  </p:cSld>
  <p:clrMapOvr>
    <a:masterClrMapping/>
  </p:clrMapOvr>
  <p:transition spd="med" advClick="0" advTm="7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5B6B-6D28-49C2-B486-73CB7EACE2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62765"/>
      </p:ext>
    </p:extLst>
  </p:cSld>
  <p:clrMapOvr>
    <a:masterClrMapping/>
  </p:clrMapOvr>
  <p:transition spd="med" advClick="0" advTm="7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D7F0-B14F-40D8-987D-73588623EA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0515"/>
      </p:ext>
    </p:extLst>
  </p:cSld>
  <p:clrMapOvr>
    <a:masterClrMapping/>
  </p:clrMapOvr>
  <p:transition spd="med" advClick="0" advTm="7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0CB2-BE07-4256-9A5C-BBE301D4306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2015"/>
      </p:ext>
    </p:extLst>
  </p:cSld>
  <p:clrMapOvr>
    <a:masterClrMapping/>
  </p:clrMapOvr>
  <p:transition spd="med" advClick="0" advTm="7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318F-4460-4929-A156-384FC10FA2A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46445"/>
      </p:ext>
    </p:extLst>
  </p:cSld>
  <p:clrMapOvr>
    <a:masterClrMapping/>
  </p:clrMapOvr>
  <p:transition spd="med" advClick="0" advTm="7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8CE7-3875-46CC-804D-2E28A069C3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50202"/>
      </p:ext>
    </p:extLst>
  </p:cSld>
  <p:clrMapOvr>
    <a:masterClrMapping/>
  </p:clrMapOvr>
  <p:transition spd="med" advClick="0" advTm="7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D21-9BC2-4987-A5D8-FEFD0FF3375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1872"/>
      </p:ext>
    </p:extLst>
  </p:cSld>
  <p:clrMapOvr>
    <a:masterClrMapping/>
  </p:clrMapOvr>
  <p:transition spd="med" advClick="0" advTm="7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BD74-CDB5-4330-AC70-ECDBBCB3B02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4937"/>
      </p:ext>
    </p:extLst>
  </p:cSld>
  <p:clrMapOvr>
    <a:masterClrMapping/>
  </p:clrMapOvr>
  <p:transition spd="med" advClick="0" advTm="7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8020153"/>
      </p:ext>
    </p:extLst>
  </p:cSld>
  <p:clrMapOvr>
    <a:masterClrMapping/>
  </p:clrMapOvr>
  <p:transition spd="med" advClick="0" advTm="7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6510-9F8E-45E5-B8AD-E864400386F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5190"/>
      </p:ext>
    </p:extLst>
  </p:cSld>
  <p:clrMapOvr>
    <a:masterClrMapping/>
  </p:clrMapOvr>
  <p:transition spd="med" advClick="0" advTm="7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CC7E-54EE-47BF-8D6F-CA56FFFF91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8940"/>
      </p:ext>
    </p:extLst>
  </p:cSld>
  <p:clrMapOvr>
    <a:masterClrMapping/>
  </p:clrMapOvr>
  <p:transition spd="med" advClick="0" advTm="7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76A2-DFCF-44B7-A2F0-F0424ECBB91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7576"/>
      </p:ext>
    </p:extLst>
  </p:cSld>
  <p:clrMapOvr>
    <a:masterClrMapping/>
  </p:clrMapOvr>
  <p:transition spd="med" advClick="0" advTm="7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7B8C-C885-4765-93B5-BF7D7C8CCAF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3147"/>
      </p:ext>
    </p:extLst>
  </p:cSld>
  <p:clrMapOvr>
    <a:masterClrMapping/>
  </p:clrMapOvr>
  <p:transition spd="med" advClick="0" advTm="7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467019"/>
      </p:ext>
    </p:extLst>
  </p:cSld>
  <p:clrMapOvr>
    <a:masterClrMapping/>
  </p:clrMapOvr>
  <p:transition spd="med" advClick="0"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4769642"/>
      </p:ext>
    </p:extLst>
  </p:cSld>
  <p:clrMapOvr>
    <a:masterClrMapping/>
  </p:clrMapOvr>
  <p:transition spd="med" advClick="0"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4381675"/>
      </p:ext>
    </p:extLst>
  </p:cSld>
  <p:clrMapOvr>
    <a:masterClrMapping/>
  </p:clrMapOvr>
  <p:transition spd="med" advClick="0" advTm="7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3940193"/>
      </p:ext>
    </p:extLst>
  </p:cSld>
  <p:clrMapOvr>
    <a:masterClrMapping/>
  </p:clrMapOvr>
  <p:transition spd="med" advClick="0" advTm="7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159042"/>
      </p:ext>
    </p:extLst>
  </p:cSld>
  <p:clrMapOvr>
    <a:masterClrMapping/>
  </p:clrMapOvr>
  <p:transition spd="med" advClick="0" advTm="7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26717"/>
      </p:ext>
    </p:extLst>
  </p:cSld>
  <p:clrMapOvr>
    <a:masterClrMapping/>
  </p:clrMapOvr>
  <p:transition spd="med" advClick="0" advTm="7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152604"/>
      </p:ext>
    </p:extLst>
  </p:cSld>
  <p:clrMapOvr>
    <a:masterClrMapping/>
  </p:clrMapOvr>
  <p:transition spd="med" advClick="0" advTm="7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F42F-28EF-4442-B3F4-F0079823E642}" type="datetimeFigureOut">
              <a:rPr lang="fr-BE" smtClean="0"/>
              <a:t>17-05-22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18F9-A4B5-4998-9011-6DC922CE7DE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42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1BC90-A691-4979-96A0-B118E84A6B9E}" type="slidenum">
              <a:rPr lang="fr-FR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489075" y="549275"/>
            <a:ext cx="62372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400" b="1" i="1" dirty="0">
                <a:solidFill>
                  <a:srgbClr val="215968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Qu’est-ce qu’un CEFA ?</a:t>
            </a:r>
            <a:endParaRPr lang="fr-FR" sz="5400" dirty="0">
              <a:solidFill>
                <a:srgbClr val="215968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9" name="ZoneTexte 22"/>
          <p:cNvSpPr txBox="1">
            <a:spLocks noChangeArrowheads="1"/>
          </p:cNvSpPr>
          <p:nvPr/>
        </p:nvSpPr>
        <p:spPr bwMode="auto">
          <a:xfrm>
            <a:off x="468313" y="4292600"/>
            <a:ext cx="8424862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sz="5400" dirty="0">
                <a:solidFill>
                  <a:srgbClr val="215968"/>
                </a:solidFill>
                <a:latin typeface="Comic Sans MS" pitchFamily="66" charset="0"/>
              </a:rPr>
              <a:t>C</a:t>
            </a:r>
            <a:r>
              <a:rPr lang="fr-BE" sz="3200" dirty="0">
                <a:solidFill>
                  <a:srgbClr val="215968"/>
                </a:solidFill>
                <a:latin typeface="Comic Sans MS" pitchFamily="66" charset="0"/>
              </a:rPr>
              <a:t>entre d’</a:t>
            </a:r>
            <a:r>
              <a:rPr lang="fr-BE" sz="5400" dirty="0">
                <a:solidFill>
                  <a:srgbClr val="215968"/>
                </a:solidFill>
                <a:latin typeface="Comic Sans MS" pitchFamily="66" charset="0"/>
              </a:rPr>
              <a:t>E</a:t>
            </a:r>
            <a:r>
              <a:rPr lang="fr-BE" sz="3200" dirty="0">
                <a:solidFill>
                  <a:srgbClr val="215968"/>
                </a:solidFill>
                <a:latin typeface="Comic Sans MS" pitchFamily="66" charset="0"/>
              </a:rPr>
              <a:t>ducation et de </a:t>
            </a:r>
            <a:r>
              <a:rPr lang="fr-BE" sz="5400" dirty="0">
                <a:solidFill>
                  <a:srgbClr val="215968"/>
                </a:solidFill>
                <a:latin typeface="Comic Sans MS" pitchFamily="66" charset="0"/>
              </a:rPr>
              <a:t>F</a:t>
            </a:r>
            <a:r>
              <a:rPr lang="fr-BE" sz="3200" dirty="0">
                <a:solidFill>
                  <a:srgbClr val="215968"/>
                </a:solidFill>
                <a:latin typeface="Comic Sans MS" pitchFamily="66" charset="0"/>
              </a:rPr>
              <a:t>ormation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BE" sz="3200" dirty="0">
                <a:solidFill>
                  <a:srgbClr val="215968"/>
                </a:solidFill>
                <a:latin typeface="Comic Sans MS" pitchFamily="66" charset="0"/>
              </a:rPr>
              <a:t>en </a:t>
            </a:r>
            <a:r>
              <a:rPr lang="fr-BE" sz="5400" dirty="0">
                <a:solidFill>
                  <a:srgbClr val="215968"/>
                </a:solidFill>
                <a:latin typeface="Comic Sans MS" pitchFamily="66" charset="0"/>
              </a:rPr>
              <a:t>A</a:t>
            </a:r>
            <a:r>
              <a:rPr lang="fr-BE" sz="3200" dirty="0">
                <a:solidFill>
                  <a:srgbClr val="215968"/>
                </a:solidFill>
                <a:latin typeface="Comic Sans MS" pitchFamily="66" charset="0"/>
              </a:rPr>
              <a:t>lternance</a:t>
            </a:r>
            <a:endParaRPr lang="fr-FR" sz="3200" dirty="0">
              <a:solidFill>
                <a:srgbClr val="215968"/>
              </a:solidFill>
              <a:latin typeface="Comic Sans MS" pitchFamily="66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4067175" y="2565400"/>
            <a:ext cx="1081088" cy="12239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1158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348880"/>
            <a:ext cx="79208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5400" dirty="0">
                <a:solidFill>
                  <a:srgbClr val="215968"/>
                </a:solidFill>
                <a:latin typeface="Comic Sans MS" panose="030F0702030302020204" pitchFamily="66" charset="0"/>
              </a:rPr>
              <a:t>Et aussi, à l’Institut</a:t>
            </a:r>
            <a:r>
              <a:rPr lang="fr-BE" dirty="0">
                <a:solidFill>
                  <a:srgbClr val="215968"/>
                </a:solidFill>
              </a:rPr>
              <a:t> </a:t>
            </a:r>
            <a:r>
              <a:rPr lang="fr-BE" sz="5400" dirty="0">
                <a:solidFill>
                  <a:srgbClr val="215968"/>
                </a:solidFill>
                <a:latin typeface="Comic Sans MS" panose="030F0702030302020204" pitchFamily="66" charset="0"/>
              </a:rPr>
              <a:t>Saint-Joseph  à Ciney</a:t>
            </a:r>
            <a:endParaRPr lang="fr-BE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6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764704"/>
            <a:ext cx="828092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Organisation de formations complémentaires :</a:t>
            </a:r>
          </a:p>
          <a:p>
            <a:pPr algn="ctr"/>
            <a:endParaRPr lang="fr-BE" sz="1600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V.C.A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Brevet </a:t>
            </a:r>
            <a:r>
              <a:rPr lang="fr-BE" sz="4400" dirty="0" err="1">
                <a:solidFill>
                  <a:srgbClr val="339933"/>
                </a:solidFill>
                <a:latin typeface="Comic Sans MS" panose="030F0702030302020204" pitchFamily="66" charset="0"/>
              </a:rPr>
              <a:t>Cedicol</a:t>
            </a:r>
            <a:endParaRPr lang="fr-BE" sz="4400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Certification frigorifique européenne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Electro Brain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4400" dirty="0">
                <a:solidFill>
                  <a:srgbClr val="339933"/>
                </a:solidFill>
                <a:latin typeface="Comic Sans MS" panose="030F0702030302020204" pitchFamily="66" charset="0"/>
              </a:rPr>
              <a:t>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2783562"/>
      </p:ext>
    </p:extLst>
  </p:cSld>
  <p:clrMapOvr>
    <a:masterClrMapping/>
  </p:clrMapOvr>
  <p:transition spd="med" advClick="0" advTm="7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68" y="2797381"/>
            <a:ext cx="2481190" cy="3721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-99392"/>
            <a:ext cx="2842965" cy="4264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185112"/>
            <a:ext cx="542007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3200" b="1" dirty="0">
                <a:solidFill>
                  <a:srgbClr val="339933"/>
                </a:solidFill>
                <a:latin typeface="Comic Sans MS" pitchFamily="66" charset="0"/>
              </a:rPr>
              <a:t>L’ école héberge un</a:t>
            </a:r>
          </a:p>
          <a:p>
            <a:pPr algn="ctr"/>
            <a:r>
              <a:rPr lang="fr-BE" sz="6000" b="1" dirty="0">
                <a:solidFill>
                  <a:srgbClr val="339933"/>
                </a:solidFill>
                <a:latin typeface="Comic Sans MS" pitchFamily="66" charset="0"/>
              </a:rPr>
              <a:t>CTA</a:t>
            </a:r>
            <a:r>
              <a:rPr lang="fr-BE" sz="4400" b="1" dirty="0">
                <a:solidFill>
                  <a:srgbClr val="339933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fr-BE" sz="3200" b="1" dirty="0">
                <a:solidFill>
                  <a:srgbClr val="339933"/>
                </a:solidFill>
                <a:latin typeface="Comic Sans MS" pitchFamily="66" charset="0"/>
              </a:rPr>
              <a:t>en équipements techniques</a:t>
            </a:r>
          </a:p>
          <a:p>
            <a:pPr algn="ctr"/>
            <a:r>
              <a:rPr lang="fr-BE" sz="3200" b="1" dirty="0">
                <a:solidFill>
                  <a:srgbClr val="339933"/>
                </a:solidFill>
                <a:latin typeface="Comic Sans MS" pitchFamily="66" charset="0"/>
              </a:rPr>
              <a:t> du bâtiment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3212976"/>
            <a:ext cx="128432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BE" i="1" dirty="0">
                <a:solidFill>
                  <a:srgbClr val="339933"/>
                </a:solidFill>
                <a:latin typeface="Comic Sans MS" pitchFamily="66" charset="0"/>
              </a:rPr>
              <a:t>domotique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3968" y="2790220"/>
            <a:ext cx="112883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BE" i="1" dirty="0">
                <a:solidFill>
                  <a:srgbClr val="339933"/>
                </a:solidFill>
                <a:latin typeface="Comic Sans MS" pitchFamily="66" charset="0"/>
              </a:rPr>
              <a:t>sanitaire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6682" y="2648988"/>
            <a:ext cx="24833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BE" i="1" dirty="0">
                <a:solidFill>
                  <a:srgbClr val="339933"/>
                </a:solidFill>
                <a:latin typeface="Comic Sans MS" pitchFamily="66" charset="0"/>
              </a:rPr>
              <a:t>climatisation </a:t>
            </a:r>
          </a:p>
          <a:p>
            <a:r>
              <a:rPr lang="fr-BE" i="1" dirty="0">
                <a:solidFill>
                  <a:srgbClr val="339933"/>
                </a:solidFill>
                <a:latin typeface="Comic Sans MS" pitchFamily="66" charset="0"/>
              </a:rPr>
              <a:t>conditionnement d’air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7339" y="2420888"/>
            <a:ext cx="13452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BE" i="1" dirty="0">
                <a:solidFill>
                  <a:srgbClr val="339933"/>
                </a:solidFill>
                <a:latin typeface="Comic Sans MS" pitchFamily="66" charset="0"/>
              </a:rPr>
              <a:t> chauffage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5535" y="4474105"/>
            <a:ext cx="3092513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BE" dirty="0">
                <a:solidFill>
                  <a:srgbClr val="215968"/>
                </a:solidFill>
                <a:latin typeface="Comic Sans MS" panose="030F0702030302020204" pitchFamily="66" charset="0"/>
              </a:rPr>
              <a:t>des équipements de pointe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420" y="5634207"/>
            <a:ext cx="6859570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BE" dirty="0">
                <a:solidFill>
                  <a:srgbClr val="215968"/>
                </a:solidFill>
                <a:latin typeface="Comic Sans MS" panose="030F0702030302020204" pitchFamily="66" charset="0"/>
              </a:rPr>
              <a:t>ouvert aux élèves de tous les réseaux ainsi qu’aux travailleurs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90659" y="5043266"/>
            <a:ext cx="6950942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fr-FR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BE" dirty="0">
                <a:solidFill>
                  <a:srgbClr val="215968"/>
                </a:solidFill>
                <a:latin typeface="Comic Sans MS" panose="030F0702030302020204" pitchFamily="66" charset="0"/>
              </a:rPr>
              <a:t>technologies en phase avec les attentes réelles des employeurs</a:t>
            </a:r>
          </a:p>
        </p:txBody>
      </p:sp>
    </p:spTree>
    <p:extLst>
      <p:ext uri="{BB962C8B-B14F-4D97-AF65-F5344CB8AC3E}">
        <p14:creationId xmlns:p14="http://schemas.microsoft.com/office/powerpoint/2010/main" val="497854257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004633" cy="5400000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36368" y="1925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latin typeface="Comic Sans MS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11" y="1373112"/>
            <a:ext cx="816357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87374"/>
            <a:ext cx="1108626" cy="10256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5226"/>
          <a:stretch/>
        </p:blipFill>
        <p:spPr>
          <a:xfrm>
            <a:off x="2290047" y="3536752"/>
            <a:ext cx="1329964" cy="6879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1" y="5085184"/>
            <a:ext cx="1182140" cy="720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572000" y="5776010"/>
            <a:ext cx="401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dirty="0">
                <a:solidFill>
                  <a:srgbClr val="339933"/>
                </a:solidFill>
                <a:latin typeface="Comic Sans MS" pitchFamily="66" charset="0"/>
              </a:rPr>
              <a:t>5</a:t>
            </a:r>
            <a:r>
              <a:rPr lang="fr-BE" sz="3600" dirty="0">
                <a:solidFill>
                  <a:srgbClr val="339933"/>
                </a:solidFill>
                <a:latin typeface="Comic Sans MS" pitchFamily="66" charset="0"/>
              </a:rPr>
              <a:t> implantations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63" y="3910486"/>
            <a:ext cx="3312368" cy="2341696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  <a:effectLst>
            <a:softEdge rad="4699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63" y="4062886"/>
            <a:ext cx="3312368" cy="2341696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  <a:effectLst>
            <a:softEdge rad="469900"/>
          </a:effectLst>
        </p:spPr>
      </p:pic>
      <p:pic>
        <p:nvPicPr>
          <p:cNvPr id="3" name="Picture 2" descr="New headway intermediate 4e edition - student book + Culture &amp; Literature  Companion - Rent a Book - Solera srl">
            <a:extLst>
              <a:ext uri="{FF2B5EF4-FFF2-40B4-BE49-F238E27FC236}">
                <a16:creationId xmlns:a16="http://schemas.microsoft.com/office/drawing/2014/main" id="{C9014033-5A71-DADA-EB83-3BB4B6CC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36" y="2714282"/>
            <a:ext cx="1074943" cy="10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13294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SECRETARIAT\LOGO\Logo Inst. St Jo Ci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1131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SECRETARIAT\LOGO\Logo CEFA Condro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35645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912202"/>
            <a:ext cx="874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fr-BE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Chacune des 5 implantations du</a:t>
            </a: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fr-BE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fr-BE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fonctionne </a:t>
            </a: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fr-BE" sz="2000" b="1" i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fr-BE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avec une école COLLABORANTE  différente</a:t>
            </a:r>
          </a:p>
        </p:txBody>
      </p:sp>
    </p:spTree>
    <p:extLst>
      <p:ext uri="{BB962C8B-B14F-4D97-AF65-F5344CB8AC3E}">
        <p14:creationId xmlns:p14="http://schemas.microsoft.com/office/powerpoint/2010/main" val="3919991290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55600" y="2116138"/>
            <a:ext cx="7989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Comment s</a:t>
            </a: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organise</a:t>
            </a:r>
          </a:p>
          <a:p>
            <a:pPr algn="ctr" eaLnBrk="0" hangingPunct="0">
              <a:defRPr/>
            </a:pP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l</a:t>
            </a: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fr-FR" sz="72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alternance ?</a:t>
            </a:r>
            <a:endParaRPr lang="fr-FR" sz="7200" dirty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15801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611188" y="1844675"/>
            <a:ext cx="4511675" cy="20574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BE" sz="4400" b="1">
              <a:solidFill>
                <a:srgbClr val="0070C0"/>
              </a:solidFill>
              <a:cs typeface="Times New Roman" pitchFamily="18" charset="0"/>
            </a:endParaRPr>
          </a:p>
          <a:p>
            <a:pPr algn="ctr" eaLnBrk="0" hangingPunct="0"/>
            <a:r>
              <a:rPr lang="fr-BE" sz="4400" b="1">
                <a:solidFill>
                  <a:srgbClr val="0070C0"/>
                </a:solidFill>
                <a:cs typeface="Times New Roman" pitchFamily="18" charset="0"/>
              </a:rPr>
              <a:t>2 jours à l’école</a:t>
            </a:r>
            <a:endParaRPr lang="fr-FR" sz="4400" b="1">
              <a:solidFill>
                <a:srgbClr val="0070C0"/>
              </a:solidFill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635375" y="4221163"/>
            <a:ext cx="5364163" cy="20574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BE" sz="2600">
              <a:cs typeface="Times New Roman" pitchFamily="18" charset="0"/>
            </a:endParaRPr>
          </a:p>
          <a:p>
            <a:pPr algn="ctr" eaLnBrk="0" hangingPunct="0"/>
            <a:r>
              <a:rPr lang="fr-BE" sz="4400" b="1">
                <a:solidFill>
                  <a:srgbClr val="0070C0"/>
                </a:solidFill>
                <a:cs typeface="Times New Roman" pitchFamily="18" charset="0"/>
              </a:rPr>
              <a:t>24 heures en entreprise</a:t>
            </a:r>
            <a:endParaRPr lang="fr-FR" sz="4400" b="1">
              <a:solidFill>
                <a:srgbClr val="0070C0"/>
              </a:solidFill>
              <a:cs typeface="Times New Roman" pitchFamily="18" charset="0"/>
            </a:endParaRPr>
          </a:p>
          <a:p>
            <a:pPr eaLnBrk="0" hangingPunct="0"/>
            <a:endParaRPr lang="fr-FR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r"/>
              </a:tabLst>
            </a:pPr>
            <a:endParaRPr lang="fr-FR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-142875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br>
              <a:rPr lang="fr-FR"/>
            </a:br>
            <a:endParaRPr lang="fr-FR"/>
          </a:p>
          <a:p>
            <a:pPr eaLnBrk="0" hangingPunct="0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3141663">
            <a:off x="6207125" y="234950"/>
            <a:ext cx="739775" cy="277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724627">
            <a:off x="7412038" y="1254125"/>
            <a:ext cx="792162" cy="282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090741"/>
      </p:ext>
    </p:extLst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427538" y="918291"/>
            <a:ext cx="45370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fr-FR" sz="54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Quelles sont les formations </a:t>
            </a:r>
          </a:p>
          <a:p>
            <a:pPr algn="ctr" eaLnBrk="0" hangingPunct="0">
              <a:defRPr/>
            </a:pPr>
            <a:r>
              <a:rPr lang="fr-FR" sz="54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dispensées </a:t>
            </a:r>
          </a:p>
          <a:p>
            <a:pPr algn="ctr" eaLnBrk="0" hangingPunct="0">
              <a:defRPr/>
            </a:pPr>
            <a:r>
              <a:rPr lang="fr-FR" sz="54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ici, </a:t>
            </a:r>
          </a:p>
          <a:p>
            <a:pPr algn="ctr" eaLnBrk="0" hangingPunct="0">
              <a:defRPr/>
            </a:pPr>
            <a:r>
              <a:rPr lang="fr-FR" sz="54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en </a:t>
            </a:r>
            <a:r>
              <a:rPr lang="fr-FR" sz="60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alternance</a:t>
            </a:r>
            <a:r>
              <a:rPr lang="fr-FR" sz="5400" b="1" i="1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 ? </a:t>
            </a:r>
          </a:p>
        </p:txBody>
      </p:sp>
      <p:sp>
        <p:nvSpPr>
          <p:cNvPr id="11267" name="AutoShape 6" descr="data:image/jpeg;base64,/9j/4AAQSkZJRgABAQAAAQABAAD/2wCEAAkGBhQSEBUUEhQWFBUVFBcVGBcWGBgVFxgbGhUaFBcWGRUYHSYfGBojGRkYIC8gIycpLCwsGB8xQTAqNSYrLCkBCQoKDgwOGg8PGiwlHCQsLSwqLS0pLCwvLCwuLC8sLDQvLCwpLCwsLCwvLC01LCwsLC80LC8sNCwsLyksLCwpKf/AABEIAMIBBAMBIgACEQEDEQH/xAAcAAEAAgMBAQEAAAAAAAAAAAAABQYDBAcCAQj/xABVEAACAQMCAgUFCgoHBQUJAAABAgMABBEFEiExBhMiQVEHYXGBkRQjMlJygpKhscEWQlNik6KywtHSFSRDVFWUszM0RIOkJTWE4fBFVmNkc3Sjw+L/xAAbAQEAAgMBAQAAAAAAAAAAAAAABAUBAwYCB//EADsRAAIBAgQCBgcHAgcAAAAAAAABAgMRBAUhMRJBUWFxkbHwBhMUIqHB0RUWMlKB4fFTYiMkM0JDgrL/2gAMAwEAAhEDEQA/AO40pSgFKUoBSlKAUpSgFKUoBSlKAVgvbxYo3kkO1I1LsT3BRkn2Cs9UTysyM8FvaI203dysbHGewoLtw7xkLkd/KgPlt5R55UV49PkKuAylp4kJB5HHEjhWT8Obzu09PXdqPsiNczvtavoQzG4zCsjRh0iiz2XMY7BxwJHDBNb4t9WPde/5aIfa1AXs9M788rOAem5J+yOsbdLNSPK3tB6ZZD9iVSRpurHuvv0VuPtevQ0LVz/f/wDpV/foC5fhLqh/FsV/Tt/CorS/KfenLvBBPHuZR1bNExCnbuXfuBBIOM4qsavo2pwwSSyG8VERmYs8AAGO/a5OPRWC20q4h6uOO4GBbRSlZIwQu/OEBBzgbTxoDtvRnpCt7B1qI8eHZGR8blZeBHZJB9Oalqovkbkd9OMjgAyXEzjHL4QU4HylNXqgFKUoBSlKAUpSgFKUoBSlKAUpSgFKUoBSlKAUpSgFKUoBSlKAUpSgFc86bXQOr2inlb21xcnzZAQfsmuh1yHpbc777VHH9nawWinzy8Tjz7nFAV57YyJYQHnPcwbvnNvf9qu/VxnSYA+s2EfdGJZfooQv1iuz0YFKUoCn+VmfbpM6jnIY4h8+VR9maomtShZb1hyijSIfMg3fa9XPypncllD+Vv4uHiEDOfurnPSK5/qt7J+UnmA9HWCIfUtZQOreTC26vSLQd5i3n57F/vq0VoaDadVawR/EhjT6KAGt+sAUpSgFKUoBSlKAUpSgFKUoBSlKAUpSgFKUoBSlKAUpSgFKUoBSlKAVxAzdaJ5B/wATqzEedIAWHq7Fdk1a96mCWU/2cbv9FS33Vwy1kaK301FXe7pJJtLbctPIFUknlgbqw2oq72Mos3k/g6zWpn/IWip65HDfZurrFcm6IR3llNcym1SQ3BTH9YVdoQEY+Cc86s/4Y3n9wT/NL/JUH7Twf9WPejZ6mfQy5VTr/wAoPvjx2ls9z1bFGkLrFDuHBlDtkuQeBwuPPWK46WXzKwWyjUkEA+6QcEjgcdX3GqzpFvewQRxC1iOxQCevA3HmzY2d5JPrrH2ng/6se9D1M+gaprlxdalZLcQxwiITzjZJ1ucR4yTgYwce01UdUy1hbqBlppYzg8Ml2MhBPnJqYu7yX3ZcvMixtBpsgAV+sAMjdk7sDj5q0dTRlmsI0jeUrIG6tMFm6tV4DPfjPsNToTjOKlF3T2NbTTszoB6aakP+Bg/zP/8ANfPw41L+4Q/5kfy1Hf0vc9+m3v0EP71P6Zn/AMOvv0an96vRgkfw61H/AA+L/Mj+WscnlGvEIEljGuQSALkFmxjOBt5cRk92a1U1mXiTYXwA/wDgjJ8w7dVHUOkB93Ss8FyPe4YwjR4eMkkhSu7gGLAjvOfRWG0tWNS5jypXf+Hr/mF/kr0PKpc9+ney5X+SqnHq7M/Vi1uy4XeVEJLbc7d20HOM8M1jl18K+xoLlX7PZMLBu1nb2efHBx44NOKNuK+hmzLmvlVm79Pk+bNEftArKnlaH41hdj5PUv8AviqTFrYZiqwXJZcFlEEhK5ztJAGRnBxnng1l/pM99vdD/wANN/LWVZq6MF3Xyu2/49veJ6Yc/ssa2ofKxp5+FK8fy4ZV/dNc9/pYfkbkf+Hm/lrCOksRO333IyCOqlzw5gjb3d9G0t2DtOka9b3Sb7eZJVHA7GBx5iOYPprfrjHQYtLqsUtojiMLIty+xkQrt7KNkDLh8HHOuz0ApSlAKUpQClKUApSlAKUpQClKUApSlAVTypXnV6RdHvdBEPTIwj+wmub6h7zfwnY7x2iQo3VruIKQO3LI75VPqq8eVdt6Wdv3z3sWR4qgLN91UbVrv3m9m+NJOR6B7yv7NeKlNVYShLZprvMp2aaJufykW6RRyvFcLHLnq3MahX2nDbTv44NbA6bobf3QLa6MB/tOqXZ8LZz3/G4emucdMbOQi1hjR3FrYQb9qlgjS7p2LYHZyGAyfi1erSEroOmwd9zdw5HivXtcezCL7aofu5g/7u/9iV7VUJO46VGNkV7O8VpG2IDEoLNgttHb4nAJ9VR2o+UuC3kMc0NxG4AJVkUEZGRkb/CrXrQ6zWdPjxwjjuLg/QEK/W7VwHpVem4vrmXiQ88mD3Y3FUGfkhafd3BLp7wsVULqdRFz/SEyhlEr2duoYYbBYZyAT3camujCdZr0A/JW00nrbsfY1Vzo7BizjHPrNRJ9Kwwt94q3eTaLfq93J+St4o/WzBvuNXlGnGnSjCOySRGk7ybZ1WlKVtPIri1pL7o1GSTmJb9yPkWyFVPo3Ktdb13UOotZpvycTv8ARUkfXXJ+gVoVMe7+ztdzE/GmfeT6cIfbVJndX1eGa6fp9bEnDRvIt/QdN9/fzdymG2U/IQyOPpOKr2uHfrL+a5t0+haNL9rVavJimbDrjzuJ55/U0pC/qKtUe71ER380rKzf164wqjJJSIwAeb0ngK84um6WXxox3sl+tv2FN8VVst/QYZv9RbwNqn0YS379Xevzwb0ieZkkaOV5d20TsCvADa4KqzNnv3DAIGKsWi9NL2HiXLYPGOY9Yp+TKO2vrzjwNTsLJUaFOD5RS+B5nByk2jslch0B92oynxlvz/1Ea/dVo6MeUT3RcmGVAm5sRty47d3VvxIzjOGHBscgSBVS6HNuu2Pj7tb23wH3VBzySeEbXn3We8OrT1Lp5Mf93uD4391/q4+6rhVQ8l/+5yHxvbs/9Q1W+riirU49i8CPLdilKVtPIpSlAKUpQClKUApSlAKUpQClKUBzzpvcK2rWiH/h7e4ujx4cRsGfD4Oc1z/VbdjYwwn4czxRkd+Xbc311YemE++/1Nwf9nawWi+ZpiM/tVgEayahYRn8SVp/NthTfg+oHj6vRkG5dXGy0165X8eX3GnoRFgwPW9R2ldGo7m8ullMhS16iCMLI6bWSERuRtPA5X663ILfOkWET/CvtTV3zzKmdpGJ9Cqtbfk/JeK4nPOe8nk9W7H3GqTPMRKhhHKDs20k1238EScPFSnqacmlpaalbvE8xK293K5eV5OzHCSq9o/B3nOOXAVQLVP6jEDzmu9x9CDB+ur30xuts1235LSmQHwNxcLF9hNUe+GyG1X4ltNMfS4IH2itWEnOeEo8bbk7u7/7NfI9TSU5WLLocfvFgPGK5nPpeRUH1E1cfI9FmTUJu5rlYwfNGp/nqu2NvtaIHgIbG2T0s26RgPqq4eRrLacZDw624lcY5YyFA+o1fkQvdKUoCm+Vm626Y8Y53EkUA+dIC36itVRjn6iyvpx4MifMjESj9IzCpnyoXYa7sYO5TLct5gi7EP0mb2VX9XyumWyBWdp5o3KL8JgWa7cAd52iuazf/Fr0qHS1fsbu/wDyTKGkXLz51L90M1m3W3t7VXKyJBGoSRHhZ9qAMyCRRvGcnK5rldq01zO/UbsmW4OVLLkvKxOSg3EbdvLHDiSBxrrFxbQ3kKk4eNwJEYHBGeKujDireBHGq2Ojs0EEtvErdtY0huItgKYkMjNMrnmzYLsobcByHAVdT4K1lNbGvhcNURvRfoRLHLvle3dVciVHgyQCgbCMXZMEMp38SQefdWG50uL+kRb7JLaOUHqJAyyxSsoyyqDxThyXd3chkVKrpD2ts0cMZu5IXjJiLKrOHXdJc4fKkluwMghQhxxya8T2zNZGeUKHgjhnJiChGuIWaTK4G0rgrGzLwbtAHsivTgrX5BSd7EDrFiba52K3WdW8Em5QAw98DkEZxuCrnnxDLWboC2ZvAiKXcDzBa634I7jjB9dQ8ymRtmVeXtSncw3syjeSFPwnPMJ3gEVJ+TO2AIbJJe2jZiTniZGAxnkMKKos3ssHLt08CRD8aL95Lf8Au/Pjc3R/6mQVbqqPkr/7sj88tyfbcyGrdXR01aK7CA9xSlK9mBSlKAUpSgFKUoBSleZGwPq9vCgPVeGlA9PgOJrwV+MSfRwFfQ4HADPo/jQH3cx7gPT/AOVfVfPmPeKxu54clz661NQuhFBPKScJE75P5qFqA491vWmeTn7p1ZsedIAzj2ECsbz7bm7l/u2lzEfLl97X18akdL00LDbgx5KRvN1YYkAzMBvJ5ngG+usGm2aXCahhSomntrXBY8ShLHB54+DkeasmSX1VBbtpcWP9z0+4um8xS2Cg/TzWz0Ctur022B5mPefnkv8AYRWt01R3n1B12gJp8NmjMwUFppdzgeogfVVhsLYpEkYGDGiqc8ANqgcTXKekzk6VOmubb7l+5NwlrtnO+m03Y1Ijm81jaj5qNOw9u32VAa/H79Ig/Egt7cfPdT9gNWrUbPfFLu2sZ9ReRcENwj6uMEHuPEj1VFR6O8t8AQMyXsb4zx2QjiCO49ocKsaMHFUaf5YLvvH6M1N34n1ktqku175/iHqx/wAqBVH6xNdE8l9r1ekWg8Yt/wBNjJ+9XMdbQraXEh2sJp5OKkMO3PgKfVwrs2lRdVCiADCIowMDACjktXRGJGlYTP4cvOcZ9FeWkzk5xjHM47+OfVWAcl6aXJl1S7x/ZQQ2q/Kl7Z+txWbpDd9VfWaqzIsEbyF0jExTfttkPV9/wscASN3I1p6HbPPMZmA/rN7JcAFgGKISyYHh2Erc1BYpBqMjO27bb2iAHaxkDicRx9+8uQPNjPDFc2oSrZnxPaKb+Cj43Jl1Glbp/kntFttqb7C5juEYl2SQqU3MdzMjRD3kkn4O0r5hxzvy3VywKG1Izw3LcKo9IdQHHqXNUTpXq6WkSMI45SpWPq7q2ME6oFwpSaLZvA2gcM91RFv084jfpyvkZANzcEY8SjsQPXV24rdsxBTnpCLfZqdDnkiPVwXUBvJgDnZGk20HjxyQVGMAsyruI8+KyaVrFm0TxxgohiaUxSJIgMe3tFA42lMY4JkcfPUL0V6YTX2+2hsktIQMSyI2NoYcVQBQDIw5Hu5+GbR0ljC2FwFAG21mCgd2IWAA8OFeZJKyC4tbqxT49PLWEqRxTLuiaRi6PFFAuzrDjLbZ34dh+02SCWwKxeTtOyvmtLce1pTXQ+kDBdKn81nJ/okVQugYwh81vb/ZIfvql9IFw4ay86o9YZ8Uy3eSr/uqA+JmPtnc1baqfkrH/ZFr8lz7ZXq2V0i2IbFKUrJgUpSgFKUoBSlKAVjm5D5S/aKyV4kXI4eY+w5oDyy5bB5Yz9deyQB4Cscb5b1ffXqbu8AeP/r00B8ZzzK8Pr9OKrHlSvOr0i5IOCyCMfPdU+wmrMzbuA5d581UfytnfFaW/fPexAj81QWb7qAgJLVvdcmw/wCxhtoeDYYYi6xuHh2xWbo/uI01XILz3NzcPjHHqkwMkc8ZqB1K6AhvJvjS3DD0A9Uv1KK39I1u1tbnTVmmjWO105mY53Yll25TC57eMnFZBva4vuqKUJ2ut1WOBuIGFgbLHjzGRVseQHcARnsnPxtvPjXNujOsxXT2EKbi8Ut3dTZXC75NxXB78bvsq869NstZ2+LDIfWEOPrri8/r/wCYhRS5eLaLDDR9xyKjpDGP3MHAyIJrlhkc5bqUjl37dvsrT6L2/wDWopFfcjxXlwHJ4gkgdrzjAqDXWwH3dTKBDp8NuBtHZITcXbB4KxJIPhXvo/dYW4ZVI6rTDD2htO6Vwu4eIy3Dxro4+9iNForW7n9URXpAl7u1MdhBC+A88tqgUEHiXDM3DuyeddvHP5zfs1w3U7qOC7sOsyI45hI21SxxGB+KvE8a6G/lc03aR1jjwBglxn6NWDaNRK3+v7XEMEYmmxtKlgiR5G/Mj4JGV4gKpJ4cs5qE1Tp9CbS9IdBLFASArq4YspVWQ8Ce1wIIDAjlxBNAtunNvCA6u0kwKXHbDtvd4FhuYXduKksoZXGQOHhitbXBp9xHGYtjXk92GcR9ZhVdy7L21AbaMDIA48a1Opw6vY98CLl0bscyROMbI7ZOOQNjMVyCO7gje2tDo5pKXPX3MvviTzzNGh+Cqs2wvj47BB2uYAHLJrMs4is72cgcAyqfkxADHz2NbNrolxZWUUiymWOKJGkhMahgu0GQxuuCSuScMDkA8c1UZHVhKtUqzXQv13fiMfTqSpqNPyjNYarIrta3bwyKWPVC4G3rIz8EdacrJIvwSGUMcZyc1t3fk0tXbdH1kQ71jYbCPABw235uKjdYVm3uAjwNApLNh89piAqEYJbcuGPAeetGDTLaMoJYY40IZSSWVNyqrYKkhRwEndjs10NXBJy912REw+aTpJPW/SmXFNQs7JBCjKpHKKPMkhPeSi5Yk+J9tQevX0l0vVyBoYHO0Qgjr5/zXKnEUeOJAJ4cyBwrWOqxxRn3LGiR8PfSvVxZPAbFUbp2J5BRg/Grb0WzcbpZc73AHaxvC88HHBB37F4DvLHJrZSwcIvXV/Aj18fUmnbTxMh1Rz0fvY5WzJaxS27MebAIDE3zo2Tj45qP6IDEcnmgg/0mP31p9KL9YodTjLKpmtLdlUkAswkaI7R3naBnHhXro7rECxTgzRA9XGAC6jOIMcOPHjwrlvSOm+BRir/zEtsBPiipMvPkvH/ZFp/9LPtdjVpqpeTfUIhpdonWR7hCuV3rkHngjOQatgNdAaD7SlKAUpSgFKUoBSlKAUpSgFKUoDBfXQjieQ8kRnPzVLfdXDrfpXdX+oW0t2qIkMMt1GqDkvVntEkkk8Bzx6K6l5SrwxaVdEc2iMY9MhEX71ciiiw96R/Z2cNovplZEI+2tMptVIwXNN91vqektGzxrAZdNjTBLS9UpAGSWc72AHeSc+2tZNLVGuHFnMqGIJEDAxO/ByeIODnHaqZ1nIntAihtspkCE7d/VrkLnuHie6po9L7zvs09Vwv3rVRmuIqU5qMEnpzmo8+t9RIoRTV34XK/0e1iK3uFeSOdUjtFhU9TJ8IsC/DHgo4+c1J9K+nFvLZTRxtJvdNgBikXmQDxI8M1u/hpdDnYn1Tp/Cvh6bz9+nyn0Sxn7q5yUZTqxrSp6q3/ACwtpr0EpOy4U/gyhT6zDsvBvwZWREyGGUAVM8uHZzz8KltPmWVbt0OVlubOBSO9VO84z3YU1Zfw5b8bT5/bGar+jydZEj4x1+o3E+PBUiKgeov9VdHlcpTm3KHDZfmUuhcl/aRa2i3+FjDrd0ov4t0qwlImIZxuXLEjBGRzHfmtn+mTnHu22yO5kKn/AFa82kQk1KcsAQkSJxAIycHvrf1XTYpTDEUQNLNGgYKudoO9xkDI7KkZrRmNSnLE8Elst7J9fNX+J6pJqF0RVz0oC8DcW7nwWORvsYivltrFzIQYbLrfzhG6D6Tcq6ZZ6NDDwihjj+Sig+3Ga3K5yWaUY6RpX7Xb4RS8SWqMubOa6yL4aeyTQRwRb1aV94kkw04cnYOGASMgnkKulp006pdl+hjIwOuRGe3cHgG3KD1ee9W5Z54rd1GxWaGSJvgyIyH1jGapGgdOIlT3Nee9vHmEswzG+zsHJ7jw4g8PPXS+jtali4VISSjJPi0vz7W+gr8dKpQcZQ1WzLPJ0auI0227wTQc0ikDIVXdvVVmUsGA4YyvIDjWrdarsGLy1kiAIO5lE8II5HrUyB6WC1jsllthv09lmgPE2xcFB4mCUZ6s/mnK+irDo3TK3uDs3GKb8aGb3uQegHg4865rpZVK+H0lqiBGjhsTrHRlA0/XXmmaaSNpkWIOGt26wWiMO9duGmxxJBJAB4YzVl03V8nZIynsdbHKvBJY+9x3Bl4bhy4g8jgTWoG1sS1yzCDcMOq4AmP4vvY+FJnkV48Tnhy5zp592TdUFCxtK1yVQkG3Qlkkt28DL2crwHafwrbh8TKcnoasVhIQinfz583Mmrol5fxRmMHrUgbtAFliV5ZnP5u9Qg9DYq4/gjZ/3WH6C1E6DbCTVLufmIljtl9O0PIB6OA9dW2vnXpHjJ+2yhTk0lvZ87fSxeZfTSoRbRBSdB7E87WL1Lj7KzdCIlstRltE7ME8IuIlySFdCI5VGT3gq3qqXqE1Rtmo6bKPy8kJ9EsRGPaBWnI8bW9sjCc21K61bfK/yN2Jpx9W2kdIpQUr6GVQpSlAKUpQClKUApSlAKx3FwqKWdlVRzZiFA7uJPAcayVEdKtA922r2+/q95Q7tof4EiyYKkgEEqAaAqvlT1WOW1gijkR+uu4VO1lbsrmQk4PLsiqHo6745HJ4T6kPSywI0gx69vsqR6VdHfcc6I3uOVTDJMxazRDhPxRtfjnx7vPwqGt7YyrCTbWQ6yAygbJU2Lv2KvYfv4nh4VpSTqt31Stbt/g9/wC033YyamPCK2PDwLt/CpvFVOxtBI8oW1twY36sss92mSBnhiTkPPW7/Rjj+wPzb6cftK1c/mNClWrtuqk1pZkqlJxj+EnqVA+5ZB/Z3Q+Teo4/XiFNso7r8eh7N/2sVA+z4vatDvNvrX+Vkzdy7Y3b4qMfYCahOj8WIrJfC2ml9cs4x9SmsOoTkRP1sl6sZUhi0NswAPZ5ow8a+QzbCAJp1McUcWHsScIAZEzsl7w2c9+RV7lOF9RGTck722d9v5ItefFbQz9Gu1PeP4z7R80Efwqb0qPrNSTwggeQ/KkIjX9UN7TUB0SbDSKj9bEffOs6to8uxwy9onIAA9tWnoPHuN1P8efq1+TCu0frFjXP5rJwq1pvosv1svC5Ko6xii1jjXw18r1nNcn+LtJux5rlfTXT+qv5OHZnUSjwyOxIPaAfXXVSKqflA0Fp44njV2eOTiI9pco4w20PgHBCnj56vfR7HLBY6M5/hd0/PaQcww/tFBwW/I5zHbhTlC0Z8Y2ZD+qazXV1NIu2SYygchMiS49DEbh6jSXotqGexDKR+csSn2Bj9tfB0U1P8g//AOL+NfT3m+XSWsl3pfM5mOX42Oz8X4oWF1LC4dFty45M8bOw9BZjj1VO2HSHUJ4riYSwRpACWfq87iFLFV55I4fSFQi9DNSY9qF8d+HhU+o7qtcOjXL2yWQs/c8BdOskM6SMVDB3yFHFmxj/AMqp8wzijCCWFmlqrvijouel9X0WLDDYKo23iNejT52LD0GsGisoy/8AtJczuTzLSHdx+btqfr4q4GBwA4CvtfL69Z1qsqkt22+86OEVGKSFQfSH/eNP/wDv4v2XqcqD1gbr/TU/+aZ/UkTH76n5Mr46n2/JmvEf6bOk0oKV9RKUUpSgFKUoBSlKAUpSgFR+r6/b2oU3EqRBzhS5wCQMkD1VIVQemkm/UraM8RFbTSkeeR0iU+xW9tAUTykdJoZ7u5eKaN1W0igjKsCGLyF5NvHjgHBxWrY31ysS3HuGYwLbRRq68VCRBtzk44Akk92KtPSiNFs53KJkRPg7RnJGBxx4mpnVV6jovjlixjB9LqoP1sa8RhwylLp+lj1e6SKP0QfNuXOAZZZJDx48WwPsqeFamh9FbZrWEvBGWMSFmK8SSoJJIraPQ207odvyXkX7GqjxGSurUlU493fb9yRHEcKtY+4r5Xz8D4O4zL8meUfvV8PRNBynuR/zmP7WaivIanKa7j37UugqfSvpFA8LQq/aMiqwwRgB+0c9+MVKNqkbreTRMGTc+0jI7KQqqcx5vrq3eSvS4v6JaWWNJN8s8mZFVyQGK8SR+ZVC6KdGmuLEnr2jSVpMqI0YHtbc5OD3Vf4TCxw0OCPaRqk+N3ZuaFIINNRz+LE0ntyw+0Vc+iFiYbGBD8Lqw7fKf3xvrY1QWhcx+5C+8G7jtEO0IdihS5IHgARXTNSv0t4XlfgkaljjzcgPOTgD01wubRlF+q3lKbencvi2WVFp68kjT6Q9KILJA0zcT8FF4u3oHcPOcCqW3lXnfJhs8oO8l29pVcCtHozpDancyXl32ow2FT8UkcQg/MUEekn010qNNoAUYA4ADgB5gByroMF6PYenTXr1xS56uy7LESpipN+7sVzQ/KXHKVW4j6ncdqyBg8Wfis3ND8oeyrlVF6ZaAoRrmNBkD35AOEsf4xI+Oo4g8+FSXk+1MyQPCzbjbsFVjzaNl3xEnzLwz5hVXneT06FP19DRbNG7D4hyfDIs+KV9IpXIk8UpUV0n1oWlpJNzKrhR4seyo9p9gNe6dOVSahHduyMN2V2aOv8ATWO3kEKI9xOeUUfMeG493owT6K0fw3uIu1dWMkcXe6Msm0eLKO6vXRHQvc8Jll4zzDrJXbmM9rbk8gBz8+fNUtHqkbEDJ7XBSysqtw5BmGDke3z19ApZBgqdNQq6yfO9tepFXLFVG7x2JKyvUmjWSNg6MMqw5Gq3rPSCK21W2kmEhjhgldjGhfYZSI1Zscl2q/GtbRD7i1FrUcILlTNCvckg+Gg8ARk49FTnSp1jsrqTAyYHUnHE9gqoJ7+LfWa56NF5XmKjbi/L18Wn1/UlOXrqXidDjkDAEHIIBB8QeINK0ej0ZW0t1bmIIgfSI1BpX0QqiQpSsck6r8JgvpIH20BkpWjJrtuvwp4R6ZEH31hbpTaDndW4/wCbH/NQEpSog9MLL++W36aP+avJ6aWP98tv00f81ATNKhj0zscZ92W2OWeuj7uf41efw2sP77a/p4/5qAm65xqUm/Vbtu6KO3gH0TO3+otW38NbD++2v6eP+aua2HSm2M107XEQMt3Kwy6jsjEcZyTyKoKA+9PW/qEijnIY4x86Qfwqx+V5uq0Voxw3NBEPUwP2Kaq2uX0VzJZwRSxyGS9hyEdW7IJYkgHlwqf8tcu6Gzg/K3in1KpU/t0YPdrFtjRfioq+wAVlr6RXyvRgVq6rNsglb4sTn2ISPrraqE6aT7NPuCO+Pb9IhfvoCe6Of1foyGPDFlLJ9MPJ+9Vf6DQbNPgB71Le1iasPTj+r9HGTkRbQxe0xofqzULaN1OnqT/Z2oJ9UW4/XWEZK/0PTr76Nu5Bc3R+VLKY0+rJrd8rOoEQxwD8ctK/yIhn62I+jVe6GdMIbLrDOkpdkiRcKPgomD8IjmxJrzr+tLfNNcKrLGkUcKhsZ4yb5DwJA4YrlY4KrVzNVZx9yOqfXq/F/AnOpFUbJ6sv2i2q2lkitwEcW5/Tje59Oc1o3li7wPcSBSUO4qy7wFU++LGMgKVXcNw7TMpOQCAJbWP9g3hmPPo61A36uah7eMBXcI6gRuzsVdEMfuU5HaADEzEtw8CeWKk5zXqQ4YQdlu+vqNeHindskdMckyQSHdtAwSS2UbIwWPFvMTx2uucnJNc8l+VuLuP8mscf6OSVB+ripvSUPurjzW1iVvlERD7Ub2VUeid/cpdXjWsMcpkkLdt9nZEsgBA7wST9VeqtOrjMs4VrNpfraS+SEXGnWvyOs5zXwiqf/S2qnlbWo9MpP316sNT1WadoFitRIkYkJ3OVUFtqqxzwLcSPknurl/u/jXvFd6JntVMt1Ujyhy757G27pLgOw8QpA+9q89ItW1WzeFJRaDrywQqJGGVAJBO4YPEYqv3s1w91DdXTRe8vGo6sMAFMo3Eg+YnvqyyvI8RQxMatW1lfn1aGqtiYyg1Eu+uyHCJjIZiW5DguOBzwxvZSc8MAjvrRvII3JZEMZeEhgwG7cmyZGLAnJKSHjnnt71rd16P4D8QqsVbGOAYqc5PAdpVGT8bPIVqaioUhISzEoUUsSXZ32glieW2OMDzAk/impWaqpLFwir7aee010LcDI3pQZXOnzQxtLMH6wIgyzDq1kcAegH21JnTr/VCsMlo1nbdYrSvK3bZVbdsVMA5OPDHn8Zbo9Z7tThReK2lqzE+DSbYYwfOUVz6q6Jiugq4OjVqxqzjeUdmRo1JRTitmfAKV9pUo1lP8oFhfydQ1kxKI5M0SS9Q8g7JAEvcMBhwIPEc+6OmvpJCTNoJdjzZmtZCe7izcT666DSgOdiNf/d4fRs69dV4dH19lmK6FSgOe+527uj8XrNmPurQ17UfcsDSyaFCijAyeokAJ5bljQkL5+A5eIFdRr4RQHMl1HSZ40PuuyhcIAwjhtlXPM4FxEzAcawPp2ln/ANrRD0Lp4/8A0V0l9GgJyYYifPGp+6g0WD8jF+jT+FAcwbSNK/xhfUbEfZDXg6RpP+MH1G1+6GupjSYfyUf0F/hXoadF+TT6K/woDlUVppaEMusyqRyKNCCPQVhrW1ez0i42+6dYuZtudu9g2M4zj3nzCuwiyj+Iv0R/CtTVej1vcx9XPCkiZzgjkfEEYKnzg0MnGxoehLy1K6+bn7oazRJpC/A1LUj8jrCPqhq53HkctDnq5bqEeCTEj2OGrHp/kkFuCIL+8jU/i5iZfomPH1UBVH1DTVwPd2rEscKNnFj4DdAMnzV6uIbSRdrLrk65BKGIFWwQwB7A4ZFdG0ToNBbydczSXE4GBLO29l8QigBU+aAasdAck6c6vdapbrawadeRBpkLPNHsAUE8x6SDz7qlL/oBfyQtCZ7Uo67CRFKjbeRx74w5cOVdHpQwcp8rmkiGe0vAOwP6tIfAHJjJ/W+qq7qFp1kLx/GVl9ZHD667TrujR3dvJBKMpIu045jvDDwIOCPRXILno3fWeY5YJLiNeCTQDrNy926MHcp/9cedZBPaPcrd2SFv7SPY47w2NjjzEHNa8ksqxGB42fJByqkq/a3HiDgKx5qxXGSMkYNVbT+khs5m96n6qU7nRonRkfl1i7hg57181WpOmds2OrMkjHlGkMrSHzbdv28KhYvBUsUkqnJ3VjZCpKGx4uma2tpHPauJiFVQckyOdsaKe/iSxPiWPAcK14vJhqMHVGBrUvEMBt8ikg/CV1KEMCfPz48KtXRjozNLOt3eJ1fV59z25IYoSMGWUjgZCOAA+CPPV4qVCChFRjsjw3fVnPY9E1N8KY7WI98hleRR51iCgk+YsB56tfRvo2lnGVVjJI7b5ZWxvkflk44AAcAo4AVL0r0YK5086L+7rQohCzRsJYWPc68gT3AjIPpz3VyKe8XDQ3Q6iTBR45OweIwSpPBh3giv0BWC5so5BiRFceDqGHsIoDkvRnpRHIggmkTrUG3O5dsq8gynkSRzXnnPdW/NcwW7bYkVpn7KRRANK/gAB8FfEnCjnV2m6DWDfCsrY/8AJj/hW5pfR+3ts+54Ioc8+rRVJ9JAyaA0Oh2gNbRM0xBuJ26yYjkDjCxr+ai4UePE99T9KUApSlAKUpQClKUApSlAKUpQClKUApSlAKUpQClKUApSlAKUpQHkmvgNKUB7pSlAKUpQClKUApSlAKUpQClKUB//2Q==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8" name="AutoShape 8" descr="data:image/jpeg;base64,/9j/4AAQSkZJRgABAQAAAQABAAD/2wCEAAkGBhQSEBUUEhQWFBUVFBcVGBcWGBgVFxgbGhUaFBcWGRUYHSYfGBojGRkYIC8gIycpLCwsGB8xQTAqNSYrLCkBCQoKDgwOGg8PGiwlHCQsLSwqLS0pLCwvLCwuLC8sLDQvLCwpLCwsLCwvLC01LCwsLC80LC8sNCwsLyksLCwpKf/AABEIAMIBBAMBIgACEQEDEQH/xAAcAAEAAgMBAQEAAAAAAAAAAAAABQYDBAcCAQj/xABVEAACAQMCAgUFCgoHBQUJAAABAgMABBEFEiExBhMiQVEHYXGBkRQjMlJygpKhscEWQlNik6KywtHSFSRDVFWUszM0RIOkJTWE4fBFVmNkc3Sjw+L/xAAbAQEAAgMBAQAAAAAAAAAAAAAABAUBAwYCB//EADsRAAIBAgQCBgcHAgcAAAAAAAABAgMRBAUhMRJBUWFxkbHwBhMUIqHB0RUWMlKB4fFTYiMkM0JDgrL/2gAMAwEAAhEDEQA/AO40pSgFKUoBSlKAUpSgFKUoBSlKAVgvbxYo3kkO1I1LsT3BRkn2Cs9UTysyM8FvaI203dysbHGewoLtw7xkLkd/KgPlt5R55UV49PkKuAylp4kJB5HHEjhWT8Obzu09PXdqPsiNczvtavoQzG4zCsjRh0iiz2XMY7BxwJHDBNb4t9WPde/5aIfa1AXs9M788rOAem5J+yOsbdLNSPK3tB6ZZD9iVSRpurHuvv0VuPtevQ0LVz/f/wDpV/foC5fhLqh/FsV/Tt/CorS/KfenLvBBPHuZR1bNExCnbuXfuBBIOM4qsavo2pwwSSyG8VERmYs8AAGO/a5OPRWC20q4h6uOO4GBbRSlZIwQu/OEBBzgbTxoDtvRnpCt7B1qI8eHZGR8blZeBHZJB9Oalqovkbkd9OMjgAyXEzjHL4QU4HylNXqgFKUoBSlKAUpSgFKUoBSlKAUpSgFKUoBSlKAUpSgFKUoBSlKAUpSgFc86bXQOr2inlb21xcnzZAQfsmuh1yHpbc777VHH9nawWinzy8Tjz7nFAV57YyJYQHnPcwbvnNvf9qu/VxnSYA+s2EfdGJZfooQv1iuz0YFKUoCn+VmfbpM6jnIY4h8+VR9maomtShZb1hyijSIfMg3fa9XPypncllD+Vv4uHiEDOfurnPSK5/qt7J+UnmA9HWCIfUtZQOreTC26vSLQd5i3n57F/vq0VoaDadVawR/EhjT6KAGt+sAUpSgFKUoBSlKAUpSgFKUoBSlKAUpSgFKUoBSlKAUpSgFKUoBSlKAVxAzdaJ5B/wATqzEedIAWHq7Fdk1a96mCWU/2cbv9FS33Vwy1kaK301FXe7pJJtLbctPIFUknlgbqw2oq72Mos3k/g6zWpn/IWip65HDfZurrFcm6IR3llNcym1SQ3BTH9YVdoQEY+Cc86s/4Y3n9wT/NL/JUH7Twf9WPejZ6mfQy5VTr/wAoPvjx2ls9z1bFGkLrFDuHBlDtkuQeBwuPPWK46WXzKwWyjUkEA+6QcEjgcdX3GqzpFvewQRxC1iOxQCevA3HmzY2d5JPrrH2ng/6se9D1M+gaprlxdalZLcQxwiITzjZJ1ucR4yTgYwce01UdUy1hbqBlppYzg8Ml2MhBPnJqYu7yX3ZcvMixtBpsgAV+sAMjdk7sDj5q0dTRlmsI0jeUrIG6tMFm6tV4DPfjPsNToTjOKlF3T2NbTTszoB6aakP+Bg/zP/8ANfPw41L+4Q/5kfy1Hf0vc9+m3v0EP71P6Zn/AMOvv0an96vRgkfw61H/AA+L/Mj+WscnlGvEIEljGuQSALkFmxjOBt5cRk92a1U1mXiTYXwA/wDgjJ8w7dVHUOkB93Ss8FyPe4YwjR4eMkkhSu7gGLAjvOfRWG0tWNS5jypXf+Hr/mF/kr0PKpc9+ney5X+SqnHq7M/Vi1uy4XeVEJLbc7d20HOM8M1jl18K+xoLlX7PZMLBu1nb2efHBx44NOKNuK+hmzLmvlVm79Pk+bNEftArKnlaH41hdj5PUv8AviqTFrYZiqwXJZcFlEEhK5ztJAGRnBxnng1l/pM99vdD/wANN/LWVZq6MF3Xyu2/49veJ6Yc/ssa2ofKxp5+FK8fy4ZV/dNc9/pYfkbkf+Hm/lrCOksRO333IyCOqlzw5gjb3d9G0t2DtOka9b3Sb7eZJVHA7GBx5iOYPprfrjHQYtLqsUtojiMLIty+xkQrt7KNkDLh8HHOuz0ApSlAKUpQClKUApSlAKUpQClKUApSlAVTypXnV6RdHvdBEPTIwj+wmub6h7zfwnY7x2iQo3VruIKQO3LI75VPqq8eVdt6Wdv3z3sWR4qgLN91UbVrv3m9m+NJOR6B7yv7NeKlNVYShLZprvMp2aaJufykW6RRyvFcLHLnq3MahX2nDbTv44NbA6bobf3QLa6MB/tOqXZ8LZz3/G4emucdMbOQi1hjR3FrYQb9qlgjS7p2LYHZyGAyfi1erSEroOmwd9zdw5HivXtcezCL7aofu5g/7u/9iV7VUJO46VGNkV7O8VpG2IDEoLNgttHb4nAJ9VR2o+UuC3kMc0NxG4AJVkUEZGRkb/CrXrQ6zWdPjxwjjuLg/QEK/W7VwHpVem4vrmXiQ88mD3Y3FUGfkhafd3BLp7wsVULqdRFz/SEyhlEr2duoYYbBYZyAT3camujCdZr0A/JW00nrbsfY1Vzo7BizjHPrNRJ9Kwwt94q3eTaLfq93J+St4o/WzBvuNXlGnGnSjCOySRGk7ybZ1WlKVtPIri1pL7o1GSTmJb9yPkWyFVPo3Ktdb13UOotZpvycTv8ARUkfXXJ+gVoVMe7+ztdzE/GmfeT6cIfbVJndX1eGa6fp9bEnDRvIt/QdN9/fzdymG2U/IQyOPpOKr2uHfrL+a5t0+haNL9rVavJimbDrjzuJ55/U0pC/qKtUe71ER380rKzf164wqjJJSIwAeb0ngK84um6WXxox3sl+tv2FN8VVst/QYZv9RbwNqn0YS379Xevzwb0ieZkkaOV5d20TsCvADa4KqzNnv3DAIGKsWi9NL2HiXLYPGOY9Yp+TKO2vrzjwNTsLJUaFOD5RS+B5nByk2jslch0B92oynxlvz/1Ea/dVo6MeUT3RcmGVAm5sRty47d3VvxIzjOGHBscgSBVS6HNuu2Pj7tb23wH3VBzySeEbXn3We8OrT1Lp5Mf93uD4391/q4+6rhVQ8l/+5yHxvbs/9Q1W+riirU49i8CPLdilKVtPIpSlAKUpQClKUApSlAKUpQClKUBzzpvcK2rWiH/h7e4ujx4cRsGfD4Oc1z/VbdjYwwn4czxRkd+Xbc311YemE++/1Nwf9nawWi+ZpiM/tVgEayahYRn8SVp/NthTfg+oHj6vRkG5dXGy0165X8eX3GnoRFgwPW9R2ldGo7m8ullMhS16iCMLI6bWSERuRtPA5X663ILfOkWET/CvtTV3zzKmdpGJ9Cqtbfk/JeK4nPOe8nk9W7H3GqTPMRKhhHKDs20k1238EScPFSnqacmlpaalbvE8xK293K5eV5OzHCSq9o/B3nOOXAVQLVP6jEDzmu9x9CDB+ur30xuts1235LSmQHwNxcLF9hNUe+GyG1X4ltNMfS4IH2itWEnOeEo8bbk7u7/7NfI9TSU5WLLocfvFgPGK5nPpeRUH1E1cfI9FmTUJu5rlYwfNGp/nqu2NvtaIHgIbG2T0s26RgPqq4eRrLacZDw624lcY5YyFA+o1fkQvdKUoCm+Vm626Y8Y53EkUA+dIC36itVRjn6iyvpx4MifMjESj9IzCpnyoXYa7sYO5TLct5gi7EP0mb2VX9XyumWyBWdp5o3KL8JgWa7cAd52iuazf/Fr0qHS1fsbu/wDyTKGkXLz51L90M1m3W3t7VXKyJBGoSRHhZ9qAMyCRRvGcnK5rldq01zO/UbsmW4OVLLkvKxOSg3EbdvLHDiSBxrrFxbQ3kKk4eNwJEYHBGeKujDireBHGq2Ojs0EEtvErdtY0huItgKYkMjNMrnmzYLsobcByHAVdT4K1lNbGvhcNURvRfoRLHLvle3dVciVHgyQCgbCMXZMEMp38SQefdWG50uL+kRb7JLaOUHqJAyyxSsoyyqDxThyXd3chkVKrpD2ts0cMZu5IXjJiLKrOHXdJc4fKkluwMghQhxxya8T2zNZGeUKHgjhnJiChGuIWaTK4G0rgrGzLwbtAHsivTgrX5BSd7EDrFiba52K3WdW8Em5QAw98DkEZxuCrnnxDLWboC2ZvAiKXcDzBa634I7jjB9dQ8ymRtmVeXtSncw3syjeSFPwnPMJ3gEVJ+TO2AIbJJe2jZiTniZGAxnkMKKos3ssHLt08CRD8aL95Lf8Au/Pjc3R/6mQVbqqPkr/7sj88tyfbcyGrdXR01aK7CA9xSlK9mBSlKAUpSgFKUoBSleZGwPq9vCgPVeGlA9PgOJrwV+MSfRwFfQ4HADPo/jQH3cx7gPT/AOVfVfPmPeKxu54clz661NQuhFBPKScJE75P5qFqA491vWmeTn7p1ZsedIAzj2ECsbz7bm7l/u2lzEfLl97X18akdL00LDbgx5KRvN1YYkAzMBvJ5ngG+usGm2aXCahhSomntrXBY8ShLHB54+DkeasmSX1VBbtpcWP9z0+4um8xS2Cg/TzWz0Ctur022B5mPefnkv8AYRWt01R3n1B12gJp8NmjMwUFppdzgeogfVVhsLYpEkYGDGiqc8ANqgcTXKekzk6VOmubb7l+5NwlrtnO+m03Y1Ijm81jaj5qNOw9u32VAa/H79Ig/Egt7cfPdT9gNWrUbPfFLu2sZ9ReRcENwj6uMEHuPEj1VFR6O8t8AQMyXsb4zx2QjiCO49ocKsaMHFUaf5YLvvH6M1N34n1ktqku175/iHqx/wAqBVH6xNdE8l9r1ekWg8Yt/wBNjJ+9XMdbQraXEh2sJp5OKkMO3PgKfVwrs2lRdVCiADCIowMDACjktXRGJGlYTP4cvOcZ9FeWkzk5xjHM47+OfVWAcl6aXJl1S7x/ZQQ2q/Kl7Z+txWbpDd9VfWaqzIsEbyF0jExTfttkPV9/wscASN3I1p6HbPPMZmA/rN7JcAFgGKISyYHh2Erc1BYpBqMjO27bb2iAHaxkDicRx9+8uQPNjPDFc2oSrZnxPaKb+Cj43Jl1Glbp/kntFttqb7C5juEYl2SQqU3MdzMjRD3kkn4O0r5hxzvy3VywKG1Izw3LcKo9IdQHHqXNUTpXq6WkSMI45SpWPq7q2ME6oFwpSaLZvA2gcM91RFv084jfpyvkZANzcEY8SjsQPXV24rdsxBTnpCLfZqdDnkiPVwXUBvJgDnZGk20HjxyQVGMAsyruI8+KyaVrFm0TxxgohiaUxSJIgMe3tFA42lMY4JkcfPUL0V6YTX2+2hsktIQMSyI2NoYcVQBQDIw5Hu5+GbR0ljC2FwFAG21mCgd2IWAA8OFeZJKyC4tbqxT49PLWEqRxTLuiaRi6PFFAuzrDjLbZ34dh+02SCWwKxeTtOyvmtLce1pTXQ+kDBdKn81nJ/okVQugYwh81vb/ZIfvql9IFw4ay86o9YZ8Uy3eSr/uqA+JmPtnc1baqfkrH/ZFr8lz7ZXq2V0i2IbFKUrJgUpSgFKUoBSlKAVjm5D5S/aKyV4kXI4eY+w5oDyy5bB5Yz9deyQB4Cscb5b1ffXqbu8AeP/r00B8ZzzK8Pr9OKrHlSvOr0i5IOCyCMfPdU+wmrMzbuA5d581UfytnfFaW/fPexAj81QWb7qAgJLVvdcmw/wCxhtoeDYYYi6xuHh2xWbo/uI01XILz3NzcPjHHqkwMkc8ZqB1K6AhvJvjS3DD0A9Uv1KK39I1u1tbnTVmmjWO105mY53Yll25TC57eMnFZBva4vuqKUJ2ut1WOBuIGFgbLHjzGRVseQHcARnsnPxtvPjXNujOsxXT2EKbi8Ut3dTZXC75NxXB78bvsq869NstZ2+LDIfWEOPrri8/r/wCYhRS5eLaLDDR9xyKjpDGP3MHAyIJrlhkc5bqUjl37dvsrT6L2/wDWopFfcjxXlwHJ4gkgdrzjAqDXWwH3dTKBDp8NuBtHZITcXbB4KxJIPhXvo/dYW4ZVI6rTDD2htO6Vwu4eIy3Dxro4+9iNForW7n9URXpAl7u1MdhBC+A88tqgUEHiXDM3DuyeddvHP5zfs1w3U7qOC7sOsyI45hI21SxxGB+KvE8a6G/lc03aR1jjwBglxn6NWDaNRK3+v7XEMEYmmxtKlgiR5G/Mj4JGV4gKpJ4cs5qE1Tp9CbS9IdBLFASArq4YspVWQ8Ce1wIIDAjlxBNAtunNvCA6u0kwKXHbDtvd4FhuYXduKksoZXGQOHhitbXBp9xHGYtjXk92GcR9ZhVdy7L21AbaMDIA48a1Opw6vY98CLl0bscyROMbI7ZOOQNjMVyCO7gje2tDo5pKXPX3MvviTzzNGh+Cqs2wvj47BB2uYAHLJrMs4is72cgcAyqfkxADHz2NbNrolxZWUUiymWOKJGkhMahgu0GQxuuCSuScMDkA8c1UZHVhKtUqzXQv13fiMfTqSpqNPyjNYarIrta3bwyKWPVC4G3rIz8EdacrJIvwSGUMcZyc1t3fk0tXbdH1kQ71jYbCPABw235uKjdYVm3uAjwNApLNh89piAqEYJbcuGPAeetGDTLaMoJYY40IZSSWVNyqrYKkhRwEndjs10NXBJy912REw+aTpJPW/SmXFNQs7JBCjKpHKKPMkhPeSi5Yk+J9tQevX0l0vVyBoYHO0Qgjr5/zXKnEUeOJAJ4cyBwrWOqxxRn3LGiR8PfSvVxZPAbFUbp2J5BRg/Grb0WzcbpZc73AHaxvC88HHBB37F4DvLHJrZSwcIvXV/Aj18fUmnbTxMh1Rz0fvY5WzJaxS27MebAIDE3zo2Tj45qP6IDEcnmgg/0mP31p9KL9YodTjLKpmtLdlUkAswkaI7R3naBnHhXro7rECxTgzRA9XGAC6jOIMcOPHjwrlvSOm+BRir/zEtsBPiipMvPkvH/ZFp/9LPtdjVpqpeTfUIhpdonWR7hCuV3rkHngjOQatgNdAaD7SlKAUpSgFKUoBSlKAUpSgFKUoDBfXQjieQ8kRnPzVLfdXDrfpXdX+oW0t2qIkMMt1GqDkvVntEkkk8Bzx6K6l5SrwxaVdEc2iMY9MhEX71ciiiw96R/Z2cNovplZEI+2tMptVIwXNN91vqektGzxrAZdNjTBLS9UpAGSWc72AHeSc+2tZNLVGuHFnMqGIJEDAxO/ByeIODnHaqZ1nIntAihtspkCE7d/VrkLnuHie6po9L7zvs09Vwv3rVRmuIqU5qMEnpzmo8+t9RIoRTV34XK/0e1iK3uFeSOdUjtFhU9TJ8IsC/DHgo4+c1J9K+nFvLZTRxtJvdNgBikXmQDxI8M1u/hpdDnYn1Tp/Cvh6bz9+nyn0Sxn7q5yUZTqxrSp6q3/ACwtpr0EpOy4U/gyhT6zDsvBvwZWREyGGUAVM8uHZzz8KltPmWVbt0OVlubOBSO9VO84z3YU1Zfw5b8bT5/bGar+jydZEj4x1+o3E+PBUiKgeov9VdHlcpTm3KHDZfmUuhcl/aRa2i3+FjDrd0ov4t0qwlImIZxuXLEjBGRzHfmtn+mTnHu22yO5kKn/AFa82kQk1KcsAQkSJxAIycHvrf1XTYpTDEUQNLNGgYKudoO9xkDI7KkZrRmNSnLE8Elst7J9fNX+J6pJqF0RVz0oC8DcW7nwWORvsYivltrFzIQYbLrfzhG6D6Tcq6ZZ6NDDwihjj+Sig+3Ga3K5yWaUY6RpX7Xb4RS8SWqMubOa6yL4aeyTQRwRb1aV94kkw04cnYOGASMgnkKulp006pdl+hjIwOuRGe3cHgG3KD1ee9W5Z54rd1GxWaGSJvgyIyH1jGapGgdOIlT3Nee9vHmEswzG+zsHJ7jw4g8PPXS+jtali4VISSjJPi0vz7W+gr8dKpQcZQ1WzLPJ0auI0227wTQc0ikDIVXdvVVmUsGA4YyvIDjWrdarsGLy1kiAIO5lE8II5HrUyB6WC1jsllthv09lmgPE2xcFB4mCUZ6s/mnK+irDo3TK3uDs3GKb8aGb3uQegHg4865rpZVK+H0lqiBGjhsTrHRlA0/XXmmaaSNpkWIOGt26wWiMO9duGmxxJBJAB4YzVl03V8nZIynsdbHKvBJY+9x3Bl4bhy4g8jgTWoG1sS1yzCDcMOq4AmP4vvY+FJnkV48Tnhy5zp592TdUFCxtK1yVQkG3Qlkkt28DL2crwHafwrbh8TKcnoasVhIQinfz583Mmrol5fxRmMHrUgbtAFliV5ZnP5u9Qg9DYq4/gjZ/3WH6C1E6DbCTVLufmIljtl9O0PIB6OA9dW2vnXpHjJ+2yhTk0lvZ87fSxeZfTSoRbRBSdB7E87WL1Lj7KzdCIlstRltE7ME8IuIlySFdCI5VGT3gq3qqXqE1Rtmo6bKPy8kJ9EsRGPaBWnI8bW9sjCc21K61bfK/yN2Jpx9W2kdIpQUr6GVQpSlAKUpQClKUApSlAKx3FwqKWdlVRzZiFA7uJPAcayVEdKtA922r2+/q95Q7tof4EiyYKkgEEqAaAqvlT1WOW1gijkR+uu4VO1lbsrmQk4PLsiqHo6745HJ4T6kPSywI0gx69vsqR6VdHfcc6I3uOVTDJMxazRDhPxRtfjnx7vPwqGt7YyrCTbWQ6yAygbJU2Lv2KvYfv4nh4VpSTqt31Stbt/g9/wC033YyamPCK2PDwLt/CpvFVOxtBI8oW1twY36sss92mSBnhiTkPPW7/Rjj+wPzb6cftK1c/mNClWrtuqk1pZkqlJxj+EnqVA+5ZB/Z3Q+Teo4/XiFNso7r8eh7N/2sVA+z4vatDvNvrX+Vkzdy7Y3b4qMfYCahOj8WIrJfC2ml9cs4x9SmsOoTkRP1sl6sZUhi0NswAPZ5ow8a+QzbCAJp1McUcWHsScIAZEzsl7w2c9+RV7lOF9RGTck722d9v5ItefFbQz9Gu1PeP4z7R80Efwqb0qPrNSTwggeQ/KkIjX9UN7TUB0SbDSKj9bEffOs6to8uxwy9onIAA9tWnoPHuN1P8efq1+TCu0frFjXP5rJwq1pvosv1svC5Ko6xii1jjXw18r1nNcn+LtJux5rlfTXT+qv5OHZnUSjwyOxIPaAfXXVSKqflA0Fp44njV2eOTiI9pco4w20PgHBCnj56vfR7HLBY6M5/hd0/PaQcww/tFBwW/I5zHbhTlC0Z8Y2ZD+qazXV1NIu2SYygchMiS49DEbh6jSXotqGexDKR+csSn2Bj9tfB0U1P8g//AOL+NfT3m+XSWsl3pfM5mOX42Oz8X4oWF1LC4dFty45M8bOw9BZjj1VO2HSHUJ4riYSwRpACWfq87iFLFV55I4fSFQi9DNSY9qF8d+HhU+o7qtcOjXL2yWQs/c8BdOskM6SMVDB3yFHFmxj/AMqp8wzijCCWFmlqrvijouel9X0WLDDYKo23iNejT52LD0GsGisoy/8AtJczuTzLSHdx+btqfr4q4GBwA4CvtfL69Z1qsqkt22+86OEVGKSFQfSH/eNP/wDv4v2XqcqD1gbr/TU/+aZ/UkTH76n5Mr46n2/JmvEf6bOk0oKV9RKUUpSgFKUoBSlKAUpSgFR+r6/b2oU3EqRBzhS5wCQMkD1VIVQemkm/UraM8RFbTSkeeR0iU+xW9tAUTykdJoZ7u5eKaN1W0igjKsCGLyF5NvHjgHBxWrY31ysS3HuGYwLbRRq68VCRBtzk44Akk92KtPSiNFs53KJkRPg7RnJGBxx4mpnVV6jovjlixjB9LqoP1sa8RhwylLp+lj1e6SKP0QfNuXOAZZZJDx48WwPsqeFamh9FbZrWEvBGWMSFmK8SSoJJIraPQ207odvyXkX7GqjxGSurUlU493fb9yRHEcKtY+4r5Xz8D4O4zL8meUfvV8PRNBynuR/zmP7WaivIanKa7j37UugqfSvpFA8LQq/aMiqwwRgB+0c9+MVKNqkbreTRMGTc+0jI7KQqqcx5vrq3eSvS4v6JaWWNJN8s8mZFVyQGK8SR+ZVC6KdGmuLEnr2jSVpMqI0YHtbc5OD3Vf4TCxw0OCPaRqk+N3ZuaFIINNRz+LE0ntyw+0Vc+iFiYbGBD8Lqw7fKf3xvrY1QWhcx+5C+8G7jtEO0IdihS5IHgARXTNSv0t4XlfgkaljjzcgPOTgD01wubRlF+q3lKbencvi2WVFp68kjT6Q9KILJA0zcT8FF4u3oHcPOcCqW3lXnfJhs8oO8l29pVcCtHozpDancyXl32ow2FT8UkcQg/MUEekn010qNNoAUYA4ADgB5gByroMF6PYenTXr1xS56uy7LESpipN+7sVzQ/KXHKVW4j6ncdqyBg8Wfis3ND8oeyrlVF6ZaAoRrmNBkD35AOEsf4xI+Oo4g8+FSXk+1MyQPCzbjbsFVjzaNl3xEnzLwz5hVXneT06FP19DRbNG7D4hyfDIs+KV9IpXIk8UpUV0n1oWlpJNzKrhR4seyo9p9gNe6dOVSahHduyMN2V2aOv8ATWO3kEKI9xOeUUfMeG493owT6K0fw3uIu1dWMkcXe6Msm0eLKO6vXRHQvc8Jll4zzDrJXbmM9rbk8gBz8+fNUtHqkbEDJ7XBSysqtw5BmGDke3z19ApZBgqdNQq6yfO9tepFXLFVG7x2JKyvUmjWSNg6MMqw5Gq3rPSCK21W2kmEhjhgldjGhfYZSI1Zscl2q/GtbRD7i1FrUcILlTNCvckg+Gg8ARk49FTnSp1jsrqTAyYHUnHE9gqoJ7+LfWa56NF5XmKjbi/L18Wn1/UlOXrqXidDjkDAEHIIBB8QeINK0ej0ZW0t1bmIIgfSI1BpX0QqiQpSsck6r8JgvpIH20BkpWjJrtuvwp4R6ZEH31hbpTaDndW4/wCbH/NQEpSog9MLL++W36aP+avJ6aWP98tv00f81ATNKhj0zscZ92W2OWeuj7uf41efw2sP77a/p4/5qAm65xqUm/Vbtu6KO3gH0TO3+otW38NbD++2v6eP+aua2HSm2M107XEQMt3Kwy6jsjEcZyTyKoKA+9PW/qEijnIY4x86Qfwqx+V5uq0Voxw3NBEPUwP2Kaq2uX0VzJZwRSxyGS9hyEdW7IJYkgHlwqf8tcu6Gzg/K3in1KpU/t0YPdrFtjRfioq+wAVlr6RXyvRgVq6rNsglb4sTn2ISPrraqE6aT7NPuCO+Pb9IhfvoCe6Of1foyGPDFlLJ9MPJ+9Vf6DQbNPgB71Le1iasPTj+r9HGTkRbQxe0xofqzULaN1OnqT/Z2oJ9UW4/XWEZK/0PTr76Nu5Bc3R+VLKY0+rJrd8rOoEQxwD8ctK/yIhn62I+jVe6GdMIbLrDOkpdkiRcKPgomD8IjmxJrzr+tLfNNcKrLGkUcKhsZ4yb5DwJA4YrlY4KrVzNVZx9yOqfXq/F/AnOpFUbJ6sv2i2q2lkitwEcW5/Tje59Oc1o3li7wPcSBSUO4qy7wFU++LGMgKVXcNw7TMpOQCAJbWP9g3hmPPo61A36uah7eMBXcI6gRuzsVdEMfuU5HaADEzEtw8CeWKk5zXqQ4YQdlu+vqNeHindskdMckyQSHdtAwSS2UbIwWPFvMTx2uucnJNc8l+VuLuP8mscf6OSVB+ripvSUPurjzW1iVvlERD7Ub2VUeid/cpdXjWsMcpkkLdt9nZEsgBA7wST9VeqtOrjMs4VrNpfraS+SEXGnWvyOs5zXwiqf/S2qnlbWo9MpP316sNT1WadoFitRIkYkJ3OVUFtqqxzwLcSPknurl/u/jXvFd6JntVMt1Ujyhy757G27pLgOw8QpA+9q89ItW1WzeFJRaDrywQqJGGVAJBO4YPEYqv3s1w91DdXTRe8vGo6sMAFMo3Eg+YnvqyyvI8RQxMatW1lfn1aGqtiYyg1Eu+uyHCJjIZiW5DguOBzwxvZSc8MAjvrRvII3JZEMZeEhgwG7cmyZGLAnJKSHjnnt71rd16P4D8QqsVbGOAYqc5PAdpVGT8bPIVqaioUhISzEoUUsSXZ32glieW2OMDzAk/impWaqpLFwir7aee010LcDI3pQZXOnzQxtLMH6wIgyzDq1kcAegH21JnTr/VCsMlo1nbdYrSvK3bZVbdsVMA5OPDHn8Zbo9Z7tThReK2lqzE+DSbYYwfOUVz6q6Jiugq4OjVqxqzjeUdmRo1JRTitmfAKV9pUo1lP8oFhfydQ1kxKI5M0SS9Q8g7JAEvcMBhwIPEc+6OmvpJCTNoJdjzZmtZCe7izcT666DSgOdiNf/d4fRs69dV4dH19lmK6FSgOe+527uj8XrNmPurQ17UfcsDSyaFCijAyeokAJ5bljQkL5+A5eIFdRr4RQHMl1HSZ40PuuyhcIAwjhtlXPM4FxEzAcawPp2ln/ANrRD0Lp4/8A0V0l9GgJyYYifPGp+6g0WD8jF+jT+FAcwbSNK/xhfUbEfZDXg6RpP+MH1G1+6GupjSYfyUf0F/hXoadF+TT6K/woDlUVppaEMusyqRyKNCCPQVhrW1ez0i42+6dYuZtudu9g2M4zj3nzCuwiyj+Iv0R/CtTVej1vcx9XPCkiZzgjkfEEYKnzg0MnGxoehLy1K6+bn7oazRJpC/A1LUj8jrCPqhq53HkctDnq5bqEeCTEj2OGrHp/kkFuCIL+8jU/i5iZfomPH1UBVH1DTVwPd2rEscKNnFj4DdAMnzV6uIbSRdrLrk65BKGIFWwQwB7A4ZFdG0ToNBbydczSXE4GBLO29l8QigBU+aAasdAck6c6vdapbrawadeRBpkLPNHsAUE8x6SDz7qlL/oBfyQtCZ7Uo67CRFKjbeRx74w5cOVdHpQwcp8rmkiGe0vAOwP6tIfAHJjJ/W+qq7qFp1kLx/GVl9ZHD667TrujR3dvJBKMpIu045jvDDwIOCPRXILno3fWeY5YJLiNeCTQDrNy926MHcp/9cedZBPaPcrd2SFv7SPY47w2NjjzEHNa8ksqxGB42fJByqkq/a3HiDgKx5qxXGSMkYNVbT+khs5m96n6qU7nRonRkfl1i7hg57181WpOmds2OrMkjHlGkMrSHzbdv28KhYvBUsUkqnJ3VjZCpKGx4uma2tpHPauJiFVQckyOdsaKe/iSxPiWPAcK14vJhqMHVGBrUvEMBt8ikg/CV1KEMCfPz48KtXRjozNLOt3eJ1fV59z25IYoSMGWUjgZCOAA+CPPV4qVCChFRjsjw3fVnPY9E1N8KY7WI98hleRR51iCgk+YsB56tfRvo2lnGVVjJI7b5ZWxvkflk44AAcAo4AVL0r0YK5086L+7rQohCzRsJYWPc68gT3AjIPpz3VyKe8XDQ3Q6iTBR45OweIwSpPBh3giv0BWC5so5BiRFceDqGHsIoDkvRnpRHIggmkTrUG3O5dsq8gynkSRzXnnPdW/NcwW7bYkVpn7KRRANK/gAB8FfEnCjnV2m6DWDfCsrY/8AJj/hW5pfR+3ts+54Ioc8+rRVJ9JAyaA0Oh2gNbRM0xBuJ26yYjkDjCxr+ai4UePE99T9KUApSlAKUpQClKUApSlAKUpQClKUApSlAKUpQClKUApSlAKUpQHkmvgNKUB7pSlAKUpQClKUApSlAKUpQClKUB//2Q==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Picture 8" descr="Résultat de recherche d'images pour &quot;métiers industrie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r="19167" b="10168"/>
          <a:stretch/>
        </p:blipFill>
        <p:spPr bwMode="auto">
          <a:xfrm>
            <a:off x="1238250" y="2132856"/>
            <a:ext cx="2325638" cy="33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27814"/>
      </p:ext>
    </p:extLst>
  </p:cSld>
  <p:clrMapOvr>
    <a:masterClrMapping/>
  </p:clrMapOvr>
  <p:transition spd="med" advClick="0" advTm="7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5321"/>
            <a:ext cx="1872208" cy="1731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1992647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fr-BE" dirty="0">
              <a:solidFill>
                <a:srgbClr val="215968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BE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propose </a:t>
            </a:r>
            <a:r>
              <a:rPr lang="fr-BE" u="sng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en alternance</a:t>
            </a:r>
            <a:r>
              <a:rPr lang="fr-BE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fr-BE" b="1" i="1" u="sng" dirty="0">
              <a:latin typeface="Comic Sans MS" pitchFamily="66" charset="0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latin typeface="Comic Sans MS" pitchFamily="66" charset="0"/>
                <a:ea typeface="Calibri"/>
                <a:cs typeface="Times New Roman"/>
              </a:rPr>
              <a:t>5 – 6 année P. Monteur (</a:t>
            </a:r>
            <a:r>
              <a:rPr lang="fr-BE" sz="2400" dirty="0" err="1">
                <a:latin typeface="Comic Sans MS" pitchFamily="66" charset="0"/>
                <a:ea typeface="Calibri"/>
                <a:cs typeface="Times New Roman"/>
              </a:rPr>
              <a:t>euse</a:t>
            </a:r>
            <a:r>
              <a:rPr lang="fr-BE" sz="2400" dirty="0">
                <a:latin typeface="Comic Sans MS" pitchFamily="66" charset="0"/>
                <a:ea typeface="Calibri"/>
                <a:cs typeface="Times New Roman"/>
              </a:rPr>
              <a:t>) en chauffage Sanitaire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2400" dirty="0">
              <a:latin typeface="Comic Sans MS" pitchFamily="66" charset="0"/>
              <a:ea typeface="Calibri"/>
              <a:cs typeface="Times New Roman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latin typeface="Comic Sans MS" pitchFamily="66" charset="0"/>
                <a:ea typeface="Calibri"/>
                <a:cs typeface="Times New Roman"/>
              </a:rPr>
              <a:t>5 – 6 année P. Installateur (</a:t>
            </a:r>
            <a:r>
              <a:rPr lang="fr-BE" sz="2400" dirty="0" err="1">
                <a:latin typeface="Comic Sans MS" pitchFamily="66" charset="0"/>
                <a:ea typeface="Calibri"/>
                <a:cs typeface="Times New Roman"/>
              </a:rPr>
              <a:t>trice</a:t>
            </a:r>
            <a:r>
              <a:rPr lang="fr-BE" sz="2400" dirty="0">
                <a:latin typeface="Comic Sans MS" pitchFamily="66" charset="0"/>
                <a:ea typeface="Calibri"/>
                <a:cs typeface="Times New Roman"/>
              </a:rPr>
              <a:t>) électricien (ne)</a:t>
            </a:r>
          </a:p>
          <a:p>
            <a:pPr lvl="0">
              <a:spcAft>
                <a:spcPts val="0"/>
              </a:spcAft>
            </a:pPr>
            <a:r>
              <a:rPr lang="fr-BE" sz="2400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Nouveau </a:t>
            </a:r>
          </a:p>
          <a:p>
            <a:pPr lvl="0">
              <a:spcAft>
                <a:spcPts val="0"/>
              </a:spcAft>
            </a:pPr>
            <a:r>
              <a:rPr lang="fr-BE" sz="2400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5 – 6 année P.  Mécanicien (ne) d’entretien  </a:t>
            </a:r>
          </a:p>
          <a:p>
            <a:pPr lvl="0">
              <a:spcAft>
                <a:spcPts val="0"/>
              </a:spcAft>
            </a:pPr>
            <a:endParaRPr lang="fr-BE" sz="2400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BE" sz="2400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Ce type de formation prévoit l’acquisition des mêmes compétences que dans l’enseignement de plein exercice. </a:t>
            </a:r>
          </a:p>
          <a:p>
            <a:pPr>
              <a:spcAft>
                <a:spcPts val="0"/>
              </a:spcAft>
            </a:pPr>
            <a:r>
              <a:rPr lang="fr-BE" sz="2400" b="1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Les diplômes et certificats délivrés sont équivalents à ceux de l'enseignement de plein exercice</a:t>
            </a:r>
            <a:endParaRPr lang="fr-BE" sz="2400" i="1" dirty="0">
              <a:solidFill>
                <a:srgbClr val="215968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fr-BE" sz="2400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138"/>
            <a:ext cx="187166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630B3379-8E0B-FC05-9F37-7C87B0A8E9B0}"/>
              </a:ext>
            </a:extLst>
          </p:cNvPr>
          <p:cNvSpPr/>
          <p:nvPr/>
        </p:nvSpPr>
        <p:spPr>
          <a:xfrm rot="21212011">
            <a:off x="109349" y="98143"/>
            <a:ext cx="3629216" cy="21468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Mêmes </a:t>
            </a:r>
            <a:r>
              <a:rPr lang="fr-BE" b="1" dirty="0">
                <a:solidFill>
                  <a:schemeClr val="tx1"/>
                </a:solidFill>
              </a:rPr>
              <a:t>qualifications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/>
              <a:t>et mêmes </a:t>
            </a:r>
            <a:r>
              <a:rPr lang="fr-BE" b="1" dirty="0">
                <a:solidFill>
                  <a:schemeClr val="tx1"/>
                </a:solidFill>
              </a:rPr>
              <a:t>diplômes</a:t>
            </a:r>
            <a:r>
              <a:rPr lang="fr-BE" b="1" dirty="0"/>
              <a:t> </a:t>
            </a:r>
            <a:r>
              <a:rPr lang="fr-BE" dirty="0"/>
              <a:t>que dans l’enseignement de plein exercice </a:t>
            </a:r>
          </a:p>
          <a:p>
            <a:pPr algn="ctr"/>
            <a:r>
              <a:rPr lang="fr-BE" dirty="0"/>
              <a:t>(Certificat d’étude et de qualification, CESS, …)</a:t>
            </a:r>
          </a:p>
        </p:txBody>
      </p:sp>
    </p:spTree>
    <p:extLst>
      <p:ext uri="{BB962C8B-B14F-4D97-AF65-F5344CB8AC3E}">
        <p14:creationId xmlns:p14="http://schemas.microsoft.com/office/powerpoint/2010/main" val="980181285"/>
      </p:ext>
    </p:extLst>
  </p:cSld>
  <p:clrMapOvr>
    <a:masterClrMapping/>
  </p:clrMapOvr>
  <p:transition spd="med" advClick="0" advTm="12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05321"/>
            <a:ext cx="1872208" cy="1731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1992647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BE" i="1" dirty="0">
                <a:solidFill>
                  <a:srgbClr val="215968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propose en </a:t>
            </a:r>
            <a:r>
              <a:rPr lang="fr-BE" b="1" i="1" u="sng" dirty="0">
                <a:solidFill>
                  <a:srgbClr val="215968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alternance</a:t>
            </a:r>
            <a:r>
              <a:rPr lang="fr-BE" i="1" dirty="0">
                <a:solidFill>
                  <a:srgbClr val="215968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 :</a:t>
            </a:r>
          </a:p>
          <a:p>
            <a:pPr algn="ctr">
              <a:spcAft>
                <a:spcPts val="0"/>
              </a:spcAft>
            </a:pPr>
            <a:endParaRPr lang="fr-BE" i="1" dirty="0">
              <a:solidFill>
                <a:srgbClr val="215968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7 TQ: Technique de Qualification en climatisation et conditionnement d’air </a:t>
            </a:r>
          </a:p>
          <a:p>
            <a:endParaRPr lang="fr-FR" b="1" dirty="0">
              <a:latin typeface="Comic Sans MS" pitchFamily="66" charset="0"/>
              <a:ea typeface="Times New Roman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7 P : Installateur/</a:t>
            </a:r>
            <a:r>
              <a:rPr lang="fr-FR" b="1" dirty="0" err="1">
                <a:latin typeface="Comic Sans MS" pitchFamily="66" charset="0"/>
                <a:ea typeface="Times New Roman"/>
                <a:cs typeface="Times New Roman"/>
              </a:rPr>
              <a:t>trice</a:t>
            </a: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 en chauffage central </a:t>
            </a:r>
          </a:p>
          <a:p>
            <a:pPr marL="342900" indent="-342900">
              <a:buFont typeface="Symbol"/>
              <a:buChar char=""/>
            </a:pPr>
            <a:endParaRPr lang="fr-BE" b="1" dirty="0">
              <a:latin typeface="Comic Sans MS" pitchFamily="66" charset="0"/>
              <a:ea typeface="Times New Roman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7 P : Complément en Maintenance d’Equipements Techniques </a:t>
            </a:r>
          </a:p>
          <a:p>
            <a:pPr marL="342900" indent="-342900">
              <a:buFont typeface="Symbol"/>
              <a:buChar char=""/>
            </a:pPr>
            <a:endParaRPr lang="fr-FR" b="1" dirty="0">
              <a:latin typeface="Comic Sans MS" pitchFamily="66" charset="0"/>
              <a:ea typeface="Times New Roman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7 TQ : Dessinateur/</a:t>
            </a:r>
            <a:r>
              <a:rPr lang="fr-FR" b="1" dirty="0" err="1">
                <a:latin typeface="Comic Sans MS" pitchFamily="66" charset="0"/>
                <a:ea typeface="Times New Roman"/>
                <a:cs typeface="Times New Roman"/>
              </a:rPr>
              <a:t>trice</a:t>
            </a:r>
            <a:r>
              <a:rPr lang="fr-FR" b="1" dirty="0">
                <a:latin typeface="Comic Sans MS" pitchFamily="66" charset="0"/>
                <a:ea typeface="Times New Roman"/>
                <a:cs typeface="Times New Roman"/>
              </a:rPr>
              <a:t> en DAO</a:t>
            </a:r>
          </a:p>
          <a:p>
            <a:pPr marL="342900" indent="-342900">
              <a:buFont typeface="Symbol"/>
              <a:buChar char=""/>
            </a:pPr>
            <a:endParaRPr lang="fr-FR" b="1" i="1" dirty="0">
              <a:solidFill>
                <a:srgbClr val="215968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BE" sz="1800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Ce type de formation prévoit l’acquisition des mêmes compétences que dans l’enseignement de plein exercice. </a:t>
            </a:r>
          </a:p>
          <a:p>
            <a:pPr>
              <a:spcAft>
                <a:spcPts val="0"/>
              </a:spcAft>
            </a:pPr>
            <a:r>
              <a:rPr lang="fr-BE" sz="1800" b="1" dirty="0">
                <a:solidFill>
                  <a:srgbClr val="215968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Les diplômes et certificats délivrés sont équivalents à ceux de l'enseignement de plein exercice</a:t>
            </a:r>
            <a:endParaRPr lang="fr-BE" sz="1800" i="1" dirty="0">
              <a:solidFill>
                <a:srgbClr val="215968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fr-BE" i="1" dirty="0">
              <a:solidFill>
                <a:srgbClr val="215968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BE" b="1" i="1" u="sng" dirty="0"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138"/>
            <a:ext cx="187166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47016"/>
      </p:ext>
    </p:extLst>
  </p:cSld>
  <p:clrMapOvr>
    <a:masterClrMapping/>
  </p:clrMapOvr>
  <p:transition spd="med" advClick="0" advTm="12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HOTOS\2017-2018\7tq CLIMATISATION\IMGP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97939"/>
      </p:ext>
    </p:extLst>
  </p:cSld>
  <p:clrMapOvr>
    <a:masterClrMapping/>
  </p:clrMapOvr>
  <p:transition spd="med" advClick="0" advTm="7000">
    <p:random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281</Words>
  <Application>Microsoft Office PowerPoint</Application>
  <PresentationFormat>Affichage à l'écran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Symbol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Jamme</dc:creator>
  <cp:lastModifiedBy>Windows User</cp:lastModifiedBy>
  <cp:revision>94</cp:revision>
  <dcterms:created xsi:type="dcterms:W3CDTF">2017-11-06T09:45:03Z</dcterms:created>
  <dcterms:modified xsi:type="dcterms:W3CDTF">2022-05-17T07:58:00Z</dcterms:modified>
</cp:coreProperties>
</file>